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9" r:id="rId3"/>
    <p:sldId id="260" r:id="rId4"/>
    <p:sldId id="261" r:id="rId5"/>
    <p:sldId id="258" r:id="rId6"/>
  </p:sldIdLst>
  <p:sldSz cx="9144000" cy="5143500" type="screen16x9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7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CE3"/>
    <a:srgbClr val="E7E7F2"/>
    <a:srgbClr val="0090F1"/>
    <a:srgbClr val="898989"/>
    <a:srgbClr val="FFFFFF"/>
    <a:srgbClr val="3AA6E8"/>
    <a:srgbClr val="0B7DFA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>
      <p:cViewPr varScale="1">
        <p:scale>
          <a:sx n="140" d="100"/>
          <a:sy n="140" d="100"/>
        </p:scale>
        <p:origin x="552" y="114"/>
      </p:cViewPr>
      <p:guideLst>
        <p:guide orient="horz" pos="66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3132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BEBD02-5157-400D-829A-C7C046F3E91E}" type="datetimeFigureOut">
              <a:rPr lang="fi-FI" smtClean="0"/>
              <a:pPr/>
              <a:t>13.5.2022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872BC7-5140-4C52-B7E0-B1225689ECB3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76826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+mn-lt"/>
              </a:defRPr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+mn-lt"/>
              </a:defRPr>
            </a:lvl1pPr>
          </a:lstStyle>
          <a:p>
            <a:fld id="{A9D2B110-0DFB-4E9F-A5F2-9F423D81D8F0}" type="datetimeFigureOut">
              <a:rPr lang="fi-FI" smtClean="0"/>
              <a:pPr/>
              <a:t>13.5.2022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+mn-lt"/>
              </a:defRPr>
            </a:lvl1pPr>
          </a:lstStyle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n-lt"/>
              </a:defRPr>
            </a:lvl1pPr>
          </a:lstStyle>
          <a:p>
            <a:fld id="{13583276-A66B-41D3-A762-82EBA4A52F4A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3414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plash_title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7600" y="3706014"/>
            <a:ext cx="8510400" cy="885600"/>
          </a:xfrm>
        </p:spPr>
        <p:txBody>
          <a:bodyPr lIns="25200" tIns="25200" rIns="25200" bIns="25200" anchor="b" anchorCtr="0">
            <a:normAutofit/>
          </a:bodyPr>
          <a:lstStyle>
            <a:lvl1pPr algn="ctr"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27600" y="4605114"/>
            <a:ext cx="8510400" cy="342900"/>
          </a:xfrm>
        </p:spPr>
        <p:txBody>
          <a:bodyPr lIns="25200" tIns="25200" rIns="25200" bIns="2520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919438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kohde (teksti,kuva,taulukko,kaavio tms)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24000" y="1314000"/>
            <a:ext cx="8510400" cy="3204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D62AB-4532-4F49-AC82-62CE9ED7FFA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811932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kaksi sisältökohdetta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D62AB-4532-4F49-AC82-62CE9ED7FFA2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316800" y="1314000"/>
            <a:ext cx="4140000" cy="3204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Sisällön paikkamerkki 3"/>
          <p:cNvSpPr>
            <a:spLocks noGrp="1"/>
          </p:cNvSpPr>
          <p:nvPr>
            <p:ph idx="11"/>
          </p:nvPr>
        </p:nvSpPr>
        <p:spPr>
          <a:xfrm>
            <a:off x="4680000" y="1314000"/>
            <a:ext cx="4140000" cy="3204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31131759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D62AB-4532-4F49-AC82-62CE9ED7FFA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622507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preserve="1" userDrawn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D62AB-4532-4F49-AC82-62CE9ED7FFA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563952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0"/>
            <a:ext cx="4320000" cy="856800"/>
          </a:xfrm>
        </p:spPr>
        <p:txBody>
          <a:bodyPr tIns="90000" bIns="0" anchor="b" anchorCtr="0">
            <a:noAutofit/>
          </a:bodyPr>
          <a:lstStyle>
            <a:lvl1pPr>
              <a:defRPr sz="2600" b="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1"/>
          </p:nvPr>
        </p:nvSpPr>
        <p:spPr>
          <a:xfrm>
            <a:off x="457200" y="842400"/>
            <a:ext cx="4320000" cy="2089390"/>
          </a:xfrm>
        </p:spPr>
        <p:txBody>
          <a:bodyPr tIns="90000" bIns="90000">
            <a:noAutofit/>
          </a:bodyPr>
          <a:lstStyle>
            <a:lvl1pPr marL="0" indent="0">
              <a:buNone/>
              <a:defRPr sz="3600"/>
            </a:lvl1pPr>
            <a:lvl2pPr marL="313200" indent="0">
              <a:buNone/>
              <a:defRPr sz="4600"/>
            </a:lvl2pPr>
            <a:lvl3pPr marL="633600" indent="0">
              <a:buNone/>
              <a:defRPr sz="4600"/>
            </a:lvl3pPr>
            <a:lvl4pPr marL="633600" indent="0">
              <a:buNone/>
              <a:defRPr sz="4600"/>
            </a:lvl4pPr>
            <a:lvl5pPr marL="633600" indent="0">
              <a:buNone/>
              <a:defRPr sz="4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3" name="Elisa_text_white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4800" y="4298400"/>
            <a:ext cx="1339166" cy="84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009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oppudia" preserve="1" userDrawn="1">
  <p:cSld name="Lopetus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plash_end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411760" y="3939902"/>
            <a:ext cx="4320480" cy="954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5297379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16800" y="248400"/>
            <a:ext cx="8510400" cy="954000"/>
          </a:xfrm>
          <a:prstGeom prst="rect">
            <a:avLst/>
          </a:prstGeom>
        </p:spPr>
        <p:txBody>
          <a:bodyPr vert="horz" lIns="25200" tIns="25200" rIns="25200" bIns="25200" rtlCol="0" anchor="ctr" anchorCtr="0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24000" y="1314000"/>
            <a:ext cx="8510400" cy="3204000"/>
          </a:xfrm>
          <a:prstGeom prst="rect">
            <a:avLst/>
          </a:prstGeom>
        </p:spPr>
        <p:txBody>
          <a:bodyPr vert="horz" lIns="25200" tIns="25200" rIns="25200" bIns="2520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urvaluokitus"/>
          <p:cNvSpPr txBox="1">
            <a:spLocks noChangeArrowheads="1"/>
          </p:cNvSpPr>
          <p:nvPr/>
        </p:nvSpPr>
        <p:spPr bwMode="auto">
          <a:xfrm>
            <a:off x="1234856" y="4813014"/>
            <a:ext cx="3841200" cy="1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25200" tIns="25200" rIns="25200" bIns="25200"/>
          <a:lstStyle/>
          <a:p>
            <a:pPr algn="l"/>
            <a:endParaRPr lang="en-GB" sz="900" dirty="0">
              <a:solidFill>
                <a:srgbClr val="808080"/>
              </a:solidFill>
              <a:latin typeface="+mn-lt"/>
              <a:cs typeface="Arial" pitchFamily="34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4"/>
          </p:nvPr>
        </p:nvSpPr>
        <p:spPr>
          <a:xfrm>
            <a:off x="338400" y="4824900"/>
            <a:ext cx="849224" cy="135000"/>
          </a:xfrm>
          <a:prstGeom prst="rect">
            <a:avLst/>
          </a:prstGeom>
        </p:spPr>
        <p:txBody>
          <a:bodyPr vert="horz" lIns="25200" tIns="25200" rIns="25200" bIns="2520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fld id="{ABDD62AB-4532-4F49-AC82-62CE9ED7FFA2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800" y="4604400"/>
            <a:ext cx="850909" cy="540000"/>
          </a:xfrm>
          <a:prstGeom prst="rect">
            <a:avLst/>
          </a:prstGeom>
        </p:spPr>
      </p:pic>
      <p:sp>
        <p:nvSpPr>
          <p:cNvPr id="5" name="MSIPCMContentMarking" descr="{&quot;HashCode&quot;:1068587943,&quot;Placement&quot;:&quot;Footer&quot;,&quot;Top&quot;:384.343,&quot;Left&quot;:0.0,&quot;SlideWidth&quot;:720,&quot;SlideHeight&quot;:405}">
            <a:extLst>
              <a:ext uri="{FF2B5EF4-FFF2-40B4-BE49-F238E27FC236}">
                <a16:creationId xmlns:a16="http://schemas.microsoft.com/office/drawing/2014/main" id="{0AE52C50-90EB-4141-A945-DAEFD0A5FE91}"/>
              </a:ext>
            </a:extLst>
          </p:cNvPr>
          <p:cNvSpPr txBox="1"/>
          <p:nvPr userDrawn="1"/>
        </p:nvSpPr>
        <p:spPr>
          <a:xfrm>
            <a:off x="0" y="4881156"/>
            <a:ext cx="907183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035625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65" r:id="rId5"/>
    <p:sldLayoutId id="2147483671" r:id="rId6"/>
    <p:sldLayoutId id="2147483656" r:id="rId7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0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100000"/>
        </a:lnSpc>
        <a:spcBef>
          <a:spcPts val="563"/>
        </a:spcBef>
        <a:spcAft>
          <a:spcPts val="600"/>
        </a:spcAft>
        <a:buClr>
          <a:srgbClr val="0019AF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79600" indent="-266400" algn="l" defTabSz="914400" rtl="0" eaLnBrk="1" latinLnBrk="0" hangingPunct="1">
        <a:spcBef>
          <a:spcPts val="488"/>
        </a:spcBef>
        <a:spcAft>
          <a:spcPts val="600"/>
        </a:spcAft>
        <a:buClr>
          <a:srgbClr val="FF6400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266400" algn="l" defTabSz="914400" rtl="0" eaLnBrk="1" latinLnBrk="0" hangingPunct="1">
        <a:spcBef>
          <a:spcPts val="488"/>
        </a:spcBef>
        <a:spcAft>
          <a:spcPts val="600"/>
        </a:spcAft>
        <a:buClr>
          <a:srgbClr val="0019AF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00000" indent="-266400" algn="l" defTabSz="914400" rtl="0" eaLnBrk="1" latinLnBrk="0" hangingPunct="1">
        <a:spcBef>
          <a:spcPts val="488"/>
        </a:spcBef>
        <a:spcAft>
          <a:spcPts val="600"/>
        </a:spcAft>
        <a:buClr>
          <a:srgbClr val="0019AF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900000" indent="-266400" algn="l" defTabSz="914400" rtl="0" eaLnBrk="1" latinLnBrk="0" hangingPunct="1">
        <a:spcBef>
          <a:spcPts val="488"/>
        </a:spcBef>
        <a:spcAft>
          <a:spcPts val="600"/>
        </a:spcAft>
        <a:buClr>
          <a:srgbClr val="0019AF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00000" indent="-266400" algn="l" defTabSz="914400" rtl="0" eaLnBrk="1" latinLnBrk="0" hangingPunct="1">
        <a:spcBef>
          <a:spcPct val="20000"/>
        </a:spcBef>
        <a:spcAft>
          <a:spcPts val="1000"/>
        </a:spcAft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900000" indent="-266400" algn="l" defTabSz="914400" rtl="0" eaLnBrk="1" latinLnBrk="0" hangingPunct="1">
        <a:spcBef>
          <a:spcPct val="20000"/>
        </a:spcBef>
        <a:spcAft>
          <a:spcPts val="1000"/>
        </a:spcAft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900000" indent="-266400" algn="l" defTabSz="914400" rtl="0" eaLnBrk="1" latinLnBrk="0" hangingPunct="1">
        <a:spcBef>
          <a:spcPct val="20000"/>
        </a:spcBef>
        <a:spcAft>
          <a:spcPts val="1000"/>
        </a:spcAft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900000" indent="-266400" algn="l" defTabSz="914400" rtl="0" eaLnBrk="1" latinLnBrk="0" hangingPunct="1">
        <a:spcBef>
          <a:spcPct val="20000"/>
        </a:spcBef>
        <a:spcAft>
          <a:spcPts val="1000"/>
        </a:spcAft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scs@elisa.fi" TargetMode="External"/><Relationship Id="rId2" Type="http://schemas.openxmlformats.org/officeDocument/2006/relationships/hyperlink" Target="https://ecso.it.elisa.fi/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cso.it.elisa.fi/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cscs@elisa.fi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7600" y="4087178"/>
            <a:ext cx="8510400" cy="885600"/>
          </a:xfrm>
        </p:spPr>
        <p:txBody>
          <a:bodyPr>
            <a:normAutofit fontScale="90000"/>
          </a:bodyPr>
          <a:lstStyle/>
          <a:p>
            <a:br>
              <a:rPr lang="en-GB" sz="3100" dirty="0"/>
            </a:br>
            <a:br>
              <a:rPr lang="en-GB" sz="3100" dirty="0"/>
            </a:br>
            <a:r>
              <a:rPr lang="en-GB" sz="3100" dirty="0">
                <a:latin typeface="Verlag Bold" pitchFamily="50" charset="0"/>
              </a:rPr>
              <a:t>Elisa Carrier Services </a:t>
            </a:r>
            <a:br>
              <a:rPr lang="en-GB" dirty="0">
                <a:latin typeface="Verlag Bold" pitchFamily="50" charset="0"/>
              </a:rPr>
            </a:br>
            <a:r>
              <a:rPr lang="en-GB" sz="2700" b="1" dirty="0">
                <a:latin typeface="Verlag Bold" pitchFamily="50" charset="0"/>
              </a:rPr>
              <a:t>General escalations for Elisa operator products</a:t>
            </a:r>
            <a:br>
              <a:rPr lang="en-GB" sz="2700" b="1" dirty="0">
                <a:latin typeface="Verlag Bold" pitchFamily="50" charset="0"/>
              </a:rPr>
            </a:br>
            <a:endParaRPr lang="en-GB" sz="2700" b="1" dirty="0">
              <a:latin typeface="Verlag Bol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573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Verlag Bold" pitchFamily="50" charset="0"/>
              </a:rPr>
              <a:t>Ordering and Delivery</a:t>
            </a:r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795490"/>
              </p:ext>
            </p:extLst>
          </p:nvPr>
        </p:nvGraphicFramePr>
        <p:xfrm>
          <a:off x="395536" y="1047750"/>
          <a:ext cx="8634048" cy="1177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375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0060">
                <a:tc gridSpan="4">
                  <a:txBody>
                    <a:bodyPr/>
                    <a:lstStyle/>
                    <a:p>
                      <a:r>
                        <a:rPr lang="en-US" sz="1400" noProof="0" dirty="0">
                          <a:latin typeface="Verlag Light" pitchFamily="50" charset="0"/>
                        </a:rPr>
                        <a:t>Standard communication</a:t>
                      </a:r>
                      <a:r>
                        <a:rPr lang="en-US" sz="1400" dirty="0">
                          <a:latin typeface="Verlag Light" pitchFamily="50" charset="0"/>
                        </a:rPr>
                        <a:t> channel: </a:t>
                      </a:r>
                    </a:p>
                    <a:p>
                      <a:r>
                        <a:rPr lang="en-US" sz="1400" dirty="0">
                          <a:latin typeface="Verlag Light" pitchFamily="50" charset="0"/>
                        </a:rPr>
                        <a:t>Availability inquires,</a:t>
                      </a:r>
                      <a:r>
                        <a:rPr lang="en-US" sz="1400" baseline="0" dirty="0">
                          <a:latin typeface="Verlag Light" pitchFamily="50" charset="0"/>
                        </a:rPr>
                        <a:t> quote requests, orders and delivery</a:t>
                      </a:r>
                      <a:endParaRPr lang="en-US" sz="1400" dirty="0">
                        <a:latin typeface="Verlag Light" pitchFamily="50" charset="0"/>
                      </a:endParaRPr>
                    </a:p>
                  </a:txBody>
                  <a:tcPr marT="34290" marB="3429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l"/>
                      <a:r>
                        <a:rPr lang="fi-FI" sz="1100" b="0" kern="1200" dirty="0" err="1">
                          <a:solidFill>
                            <a:schemeClr val="lt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Preferred</a:t>
                      </a:r>
                      <a:endParaRPr lang="en-US" sz="1100" b="0" dirty="0">
                        <a:latin typeface="Verlag Light" pitchFamily="50" charset="0"/>
                      </a:endParaRPr>
                    </a:p>
                  </a:txBody>
                  <a:tcPr marT="34290" marB="34290" anchor="ctr">
                    <a:solidFill>
                      <a:srgbClr val="0090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Elisa</a:t>
                      </a:r>
                      <a:r>
                        <a:rPr lang="fi-FI" sz="1100" kern="1200" baseline="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100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Carrier</a:t>
                      </a:r>
                      <a:r>
                        <a:rPr lang="fi-FI" sz="1100" kern="1200" baseline="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 Services </a:t>
                      </a:r>
                      <a:r>
                        <a:rPr lang="fi-FI" sz="1100" kern="1200" baseline="0" dirty="0" err="1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Online</a:t>
                      </a:r>
                      <a:r>
                        <a:rPr lang="fi-FI" sz="1100" kern="1200" baseline="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 (ECSO)</a:t>
                      </a:r>
                      <a:endParaRPr lang="fi-FI" sz="1100" kern="1200" dirty="0">
                        <a:solidFill>
                          <a:schemeClr val="tx1"/>
                        </a:solidFill>
                        <a:latin typeface="Verlag Light" pitchFamily="50" charset="0"/>
                        <a:ea typeface="+mn-ea"/>
                        <a:cs typeface="+mn-cs"/>
                      </a:endParaRP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Verlag Light" pitchFamily="50" charset="0"/>
                        </a:rPr>
                        <a:t>24h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kern="1200" dirty="0">
                          <a:solidFill>
                            <a:schemeClr val="dk1"/>
                          </a:solidFill>
                          <a:latin typeface="Verlag Light" pitchFamily="50" charset="0"/>
                          <a:ea typeface="+mn-ea"/>
                          <a:cs typeface="+mn-cs"/>
                          <a:hlinkClick r:id="rId2"/>
                        </a:rPr>
                        <a:t>https://ecso.it.elisa.fi/</a:t>
                      </a:r>
                      <a:r>
                        <a:rPr lang="fi-FI" sz="1100" kern="1200" dirty="0">
                          <a:solidFill>
                            <a:schemeClr val="dk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34290" marB="34290">
                    <a:solidFill>
                      <a:srgbClr val="0090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Verlag Light" pitchFamily="50" charset="0"/>
                        </a:rPr>
                        <a:t>Carrier Services Customer Support (CSCS)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Verlag Light" pitchFamily="50" charset="0"/>
                        </a:rPr>
                        <a:t>Mon – Fri 8</a:t>
                      </a:r>
                      <a:r>
                        <a:rPr lang="en-US" sz="1100" baseline="0" dirty="0">
                          <a:latin typeface="Verlag Light" pitchFamily="50" charset="0"/>
                        </a:rPr>
                        <a:t> am</a:t>
                      </a:r>
                      <a:r>
                        <a:rPr lang="en-US" sz="1100" dirty="0">
                          <a:latin typeface="Verlag Light" pitchFamily="50" charset="0"/>
                        </a:rPr>
                        <a:t> – 4</a:t>
                      </a:r>
                      <a:r>
                        <a:rPr lang="en-US" sz="1100" baseline="0" dirty="0">
                          <a:latin typeface="Verlag Light" pitchFamily="50" charset="0"/>
                        </a:rPr>
                        <a:t> pm</a:t>
                      </a:r>
                      <a:r>
                        <a:rPr lang="en-US" sz="1100" dirty="0">
                          <a:latin typeface="Verlag Light" pitchFamily="50" charset="0"/>
                        </a:rPr>
                        <a:t> GMT+2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kern="1200" dirty="0" err="1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  <a:hlinkClick r:id="rId3"/>
                        </a:rPr>
                        <a:t>cscs@elisa.fi</a:t>
                      </a:r>
                      <a:r>
                        <a:rPr lang="fi-FI" sz="1100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ulukk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475410"/>
              </p:ext>
            </p:extLst>
          </p:nvPr>
        </p:nvGraphicFramePr>
        <p:xfrm>
          <a:off x="395536" y="2376343"/>
          <a:ext cx="8537471" cy="1455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87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0060">
                <a:tc gridSpan="5">
                  <a:txBody>
                    <a:bodyPr/>
                    <a:lstStyle/>
                    <a:p>
                      <a:r>
                        <a:rPr lang="en-US" sz="1400" noProof="0" dirty="0">
                          <a:latin typeface="Verlag Light" pitchFamily="50" charset="0"/>
                        </a:rPr>
                        <a:t>Escalation</a:t>
                      </a:r>
                      <a:r>
                        <a:rPr lang="en-US" sz="1400" dirty="0">
                          <a:latin typeface="Verlag Light" pitchFamily="50" charset="0"/>
                        </a:rPr>
                        <a:t>: </a:t>
                      </a:r>
                    </a:p>
                    <a:p>
                      <a:r>
                        <a:rPr lang="en-US" sz="1400" dirty="0">
                          <a:latin typeface="Verlag Light" pitchFamily="50" charset="0"/>
                        </a:rPr>
                        <a:t>Availability inquires,</a:t>
                      </a:r>
                      <a:r>
                        <a:rPr lang="en-US" sz="1400" baseline="0" dirty="0">
                          <a:latin typeface="Verlag Light" pitchFamily="50" charset="0"/>
                        </a:rPr>
                        <a:t> quote requests, orders and delivery</a:t>
                      </a:r>
                      <a:endParaRPr lang="en-US" sz="1400" dirty="0">
                        <a:latin typeface="Verlag Light" pitchFamily="50" charset="0"/>
                      </a:endParaRPr>
                    </a:p>
                  </a:txBody>
                  <a:tcPr marT="34290" marB="3429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100" b="0" kern="1200" dirty="0">
                          <a:solidFill>
                            <a:schemeClr val="lt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Level</a:t>
                      </a:r>
                      <a:r>
                        <a:rPr lang="en-US" sz="1100" b="0" kern="1200" baseline="0" dirty="0">
                          <a:solidFill>
                            <a:schemeClr val="lt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1</a:t>
                      </a:r>
                      <a:endParaRPr lang="en-US" sz="1100" b="0" dirty="0">
                        <a:latin typeface="Verlag Light" pitchFamily="50" charset="0"/>
                      </a:endParaRPr>
                    </a:p>
                  </a:txBody>
                  <a:tcPr marT="34290" marB="34290" anchor="ctr">
                    <a:solidFill>
                      <a:srgbClr val="0090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Verlag Light" pitchFamily="50" charset="0"/>
                        </a:rPr>
                        <a:t>Carrier Services Customer Support (CSCS)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n-NO" sz="1100" kern="1200" dirty="0">
                          <a:solidFill>
                            <a:schemeClr val="dk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Mon – Fri 8 am – 4 pm GMT+2</a:t>
                      </a:r>
                    </a:p>
                  </a:txBody>
                  <a:tcPr marT="34290" marB="3429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  <a:hlinkClick r:id="rId3"/>
                        </a:rPr>
                        <a:t>cscs@elisa.fi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34290" marB="34290"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200" dirty="0">
                        <a:solidFill>
                          <a:schemeClr val="tx1"/>
                        </a:solidFill>
                        <a:latin typeface="Verlag Light" pitchFamily="50" charset="0"/>
                        <a:ea typeface="+mn-ea"/>
                        <a:cs typeface="+mn-cs"/>
                      </a:endParaRPr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Level</a:t>
                      </a:r>
                      <a:r>
                        <a:rPr lang="en-US" sz="1100" b="0" kern="1200" baseline="0" dirty="0">
                          <a:solidFill>
                            <a:schemeClr val="lt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 2</a:t>
                      </a:r>
                      <a:endParaRPr lang="en-US" sz="1100" b="0" dirty="0">
                        <a:latin typeface="Verlag Light" pitchFamily="50" charset="0"/>
                      </a:endParaRPr>
                    </a:p>
                  </a:txBody>
                  <a:tcPr marT="34290" marB="34290" anchor="ctr">
                    <a:solidFill>
                      <a:srgbClr val="0090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Verlag Light" pitchFamily="50" charset="0"/>
                        </a:rPr>
                        <a:t>CSCS Manager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Verlag Light" pitchFamily="50" charset="0"/>
                        </a:rPr>
                        <a:t>Mrs. Kati Tuononen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Level </a:t>
                      </a:r>
                      <a:r>
                        <a:rPr lang="en-US" sz="1100" b="0" kern="1200" baseline="0" dirty="0">
                          <a:solidFill>
                            <a:schemeClr val="lt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3</a:t>
                      </a:r>
                      <a:endParaRPr lang="en-US" sz="1100" b="0" dirty="0">
                        <a:latin typeface="Verlag Light" pitchFamily="50" charset="0"/>
                      </a:endParaRPr>
                    </a:p>
                  </a:txBody>
                  <a:tcPr marT="34290" marB="34290" anchor="ctr">
                    <a:solidFill>
                      <a:srgbClr val="0090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Verlag Light" pitchFamily="50" charset="0"/>
                        </a:rPr>
                        <a:t>Team Manager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Verlag Light" pitchFamily="50" charset="0"/>
                        </a:rPr>
                        <a:t>Mr. Jari Simpanen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7839D3D-A040-4B85-A94C-27657ED55081}"/>
              </a:ext>
            </a:extLst>
          </p:cNvPr>
          <p:cNvSpPr txBox="1"/>
          <p:nvPr/>
        </p:nvSpPr>
        <p:spPr>
          <a:xfrm>
            <a:off x="5544000" y="3330000"/>
            <a:ext cx="3096344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Verlag Light" pitchFamily="50" charset="0"/>
              </a:rPr>
              <a:t>Escalations always through </a:t>
            </a:r>
          </a:p>
          <a:p>
            <a:pPr algn="ctr"/>
            <a:r>
              <a:rPr lang="en-US" sz="1100" b="1" dirty="0">
                <a:latin typeface="Verlag Light" pitchFamily="50" charset="0"/>
              </a:rPr>
              <a:t>and only through Level 1</a:t>
            </a:r>
          </a:p>
        </p:txBody>
      </p:sp>
    </p:spTree>
    <p:extLst>
      <p:ext uri="{BB962C8B-B14F-4D97-AF65-F5344CB8AC3E}">
        <p14:creationId xmlns:p14="http://schemas.microsoft.com/office/powerpoint/2010/main" val="237162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Verlag Bold" pitchFamily="50" charset="0"/>
              </a:rPr>
              <a:t>Service Management</a:t>
            </a:r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718234"/>
              </p:ext>
            </p:extLst>
          </p:nvPr>
        </p:nvGraphicFramePr>
        <p:xfrm>
          <a:off x="395536" y="1047750"/>
          <a:ext cx="8537471" cy="1329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15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93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0060">
                <a:tc gridSpan="5">
                  <a:txBody>
                    <a:bodyPr/>
                    <a:lstStyle/>
                    <a:p>
                      <a:r>
                        <a:rPr lang="en-US" sz="1400" noProof="0" dirty="0">
                          <a:latin typeface="Verlag Light" pitchFamily="50" charset="0"/>
                        </a:rPr>
                        <a:t>Standard communication</a:t>
                      </a:r>
                      <a:r>
                        <a:rPr lang="en-US" sz="1400" dirty="0">
                          <a:latin typeface="Verlag Light" pitchFamily="50" charset="0"/>
                        </a:rPr>
                        <a:t> channel: </a:t>
                      </a:r>
                    </a:p>
                    <a:p>
                      <a:pPr algn="l"/>
                      <a:r>
                        <a:rPr lang="en-US" sz="1400" dirty="0">
                          <a:latin typeface="Verlag Light" pitchFamily="50" charset="0"/>
                        </a:rPr>
                        <a:t>Failure indications</a:t>
                      </a:r>
                    </a:p>
                  </a:txBody>
                  <a:tcPr marT="34290" marB="3429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100" b="0" kern="1200" noProof="0" dirty="0">
                          <a:solidFill>
                            <a:schemeClr val="lt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Preferred</a:t>
                      </a:r>
                      <a:endParaRPr lang="en-US" sz="1100" b="0" noProof="0" dirty="0">
                        <a:latin typeface="Verlag Light" pitchFamily="50" charset="0"/>
                      </a:endParaRPr>
                    </a:p>
                  </a:txBody>
                  <a:tcPr marT="34290" marB="34290" anchor="ctr">
                    <a:solidFill>
                      <a:srgbClr val="0090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b="0" i="0" u="none" strike="noStrike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Elisa Carrier Services </a:t>
                      </a:r>
                      <a:r>
                        <a:rPr lang="en-US" sz="1100" b="0" i="0" u="none" strike="noStrike" kern="1200" noProof="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Online </a:t>
                      </a:r>
                      <a:r>
                        <a:rPr lang="fi-FI" sz="1100" kern="1200" baseline="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(ECSO)</a:t>
                      </a:r>
                      <a:endParaRPr lang="en-US" sz="1100" b="0" i="0" u="none" strike="noStrike" kern="1200" noProof="0" dirty="0">
                        <a:solidFill>
                          <a:schemeClr val="tx1"/>
                        </a:solidFill>
                        <a:latin typeface="Verlag Light" pitchFamily="50" charset="0"/>
                        <a:ea typeface="+mn-ea"/>
                        <a:cs typeface="+mn-cs"/>
                      </a:endParaRP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24h</a:t>
                      </a:r>
                    </a:p>
                  </a:txBody>
                  <a:tcPr marT="34290" marB="34290" anchor="ctr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b="0" i="0" u="none" strike="noStrike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  <a:hlinkClick r:id="rId2"/>
                        </a:rPr>
                        <a:t>https://ecso.it.elisa.fi/</a:t>
                      </a:r>
                      <a:r>
                        <a:rPr lang="fi-FI" sz="1100" b="0" i="0" u="none" strike="noStrike" kern="1200" baseline="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 </a:t>
                      </a:r>
                      <a:endParaRPr lang="fi-FI" sz="1100" b="0" i="0" u="none" strike="noStrike" kern="1200" dirty="0">
                        <a:solidFill>
                          <a:schemeClr val="tx1"/>
                        </a:solidFill>
                        <a:latin typeface="Verlag Light" pitchFamily="50" charset="0"/>
                        <a:ea typeface="+mn-ea"/>
                        <a:cs typeface="+mn-cs"/>
                      </a:endParaRPr>
                    </a:p>
                  </a:txBody>
                  <a:tcPr marT="34290" marB="34290"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 rowSpan="2">
                  <a:txBody>
                    <a:bodyPr/>
                    <a:lstStyle/>
                    <a:p>
                      <a:endParaRPr lang="en-US" sz="1400" dirty="0">
                        <a:latin typeface="Verlag Light" pitchFamily="50" charset="0"/>
                      </a:endParaRPr>
                    </a:p>
                  </a:txBody>
                  <a:tcPr marT="34290" marB="34290" anchor="ctr">
                    <a:solidFill>
                      <a:srgbClr val="0090F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Service</a:t>
                      </a:r>
                      <a:r>
                        <a:rPr lang="en-US" sz="1100" b="0" i="0" u="none" strike="noStrike" kern="1200" baseline="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 Desk</a:t>
                      </a:r>
                      <a:endParaRPr lang="en-US" sz="1100" b="0" i="0" u="none" strike="noStrike" kern="1200" dirty="0">
                        <a:solidFill>
                          <a:schemeClr val="tx1"/>
                        </a:solidFill>
                        <a:latin typeface="Verlag Light" pitchFamily="50" charset="0"/>
                        <a:ea typeface="+mn-ea"/>
                        <a:cs typeface="+mn-cs"/>
                      </a:endParaRP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100" b="0" i="0" u="none" strike="noStrike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24h in </a:t>
                      </a:r>
                      <a:r>
                        <a:rPr lang="fi-FI" sz="1100" b="0" i="0" u="none" strike="noStrike" kern="1200" dirty="0" err="1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English</a:t>
                      </a:r>
                      <a:endParaRPr lang="fi-FI" sz="1100" b="0" i="0" u="none" strike="noStrike" kern="1200" dirty="0">
                        <a:solidFill>
                          <a:schemeClr val="tx1"/>
                        </a:solidFill>
                        <a:latin typeface="Verlag Light" pitchFamily="50" charset="0"/>
                        <a:ea typeface="+mn-ea"/>
                        <a:cs typeface="+mn-cs"/>
                      </a:endParaRPr>
                    </a:p>
                  </a:txBody>
                  <a:tcPr marT="34290" marB="34290" anchor="ctr">
                    <a:solidFill>
                      <a:srgbClr val="E7E7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100" b="0" i="0" u="none" strike="noStrike" kern="1200" dirty="0">
                        <a:solidFill>
                          <a:schemeClr val="tx1"/>
                        </a:solidFill>
                        <a:latin typeface="Verlag Light" pitchFamily="50" charset="0"/>
                        <a:ea typeface="+mn-ea"/>
                        <a:cs typeface="+mn-cs"/>
                      </a:endParaRPr>
                    </a:p>
                  </a:txBody>
                  <a:tcPr marT="34290" marB="34290" anchor="ctr">
                    <a:solidFill>
                      <a:srgbClr val="E7E7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100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+358</a:t>
                      </a:r>
                      <a:r>
                        <a:rPr lang="fi-FI" sz="1100" kern="1200" baseline="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100" b="0" i="0" u="none" strike="noStrike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10 260 96</a:t>
                      </a:r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B7DF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100" b="0" i="0" u="none" strike="noStrike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24h in </a:t>
                      </a:r>
                      <a:r>
                        <a:rPr lang="en-US" sz="1100" b="0" i="0" u="none" strike="noStrike" kern="1200" noProof="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Finnish</a:t>
                      </a:r>
                    </a:p>
                  </a:txBody>
                  <a:tcPr marT="34290" marB="34290" anchor="ctr">
                    <a:solidFill>
                      <a:srgbClr val="E7E7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i-FI" sz="1100" b="0" i="0" u="none" strike="noStrike" kern="1200" dirty="0">
                        <a:solidFill>
                          <a:schemeClr val="tx1"/>
                        </a:solidFill>
                        <a:latin typeface="Verlag Light" pitchFamily="50" charset="0"/>
                        <a:ea typeface="+mn-ea"/>
                        <a:cs typeface="+mn-cs"/>
                      </a:endParaRPr>
                    </a:p>
                  </a:txBody>
                  <a:tcPr marT="34290" marB="34290" anchor="ctr">
                    <a:solidFill>
                      <a:srgbClr val="E7E7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100" b="0" i="0" u="none" strike="noStrike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+358 10 804 400</a:t>
                      </a:r>
                    </a:p>
                  </a:txBody>
                  <a:tcPr marT="34290" marB="34290" anchor="ctr">
                    <a:solidFill>
                      <a:srgbClr val="E7E7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ulukk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401562"/>
              </p:ext>
            </p:extLst>
          </p:nvPr>
        </p:nvGraphicFramePr>
        <p:xfrm>
          <a:off x="395536" y="2571750"/>
          <a:ext cx="8537471" cy="1762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87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0060">
                <a:tc gridSpan="5">
                  <a:txBody>
                    <a:bodyPr/>
                    <a:lstStyle/>
                    <a:p>
                      <a:r>
                        <a:rPr lang="en-US" sz="1400" noProof="0" dirty="0">
                          <a:latin typeface="Verlag Light" pitchFamily="50" charset="0"/>
                        </a:rPr>
                        <a:t>Escalation (</a:t>
                      </a:r>
                      <a:r>
                        <a:rPr lang="en-US" sz="1200" noProof="0" dirty="0">
                          <a:latin typeface="Verlag Light" pitchFamily="50" charset="0"/>
                        </a:rPr>
                        <a:t>Escalation possible after customer chosen SLA exceeded</a:t>
                      </a:r>
                      <a:r>
                        <a:rPr lang="en-US" sz="1400" noProof="0" dirty="0">
                          <a:latin typeface="Verlag Light" pitchFamily="50" charset="0"/>
                        </a:rPr>
                        <a:t>)</a:t>
                      </a:r>
                      <a:r>
                        <a:rPr lang="en-US" sz="1400" dirty="0">
                          <a:latin typeface="Verlag Light" pitchFamily="50" charset="0"/>
                        </a:rPr>
                        <a:t> </a:t>
                      </a:r>
                    </a:p>
                    <a:p>
                      <a:r>
                        <a:rPr lang="en-US" sz="1400" dirty="0">
                          <a:latin typeface="Verlag Light" pitchFamily="50" charset="0"/>
                        </a:rPr>
                        <a:t>Failure</a:t>
                      </a:r>
                      <a:r>
                        <a:rPr lang="en-US" sz="1400" baseline="0" dirty="0">
                          <a:latin typeface="Verlag Light" pitchFamily="50" charset="0"/>
                        </a:rPr>
                        <a:t> indications</a:t>
                      </a:r>
                      <a:endParaRPr lang="en-US" sz="1400" dirty="0">
                        <a:latin typeface="Verlag Light" pitchFamily="50" charset="0"/>
                      </a:endParaRPr>
                    </a:p>
                  </a:txBody>
                  <a:tcPr marT="34290" marB="3429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 rowSpan="2">
                  <a:txBody>
                    <a:bodyPr/>
                    <a:lstStyle/>
                    <a:p>
                      <a:r>
                        <a:rPr lang="en-US" sz="1100" b="0" kern="1200" dirty="0">
                          <a:solidFill>
                            <a:schemeClr val="lt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Level</a:t>
                      </a:r>
                      <a:r>
                        <a:rPr lang="en-US" sz="1100" b="0" kern="1200" baseline="0" dirty="0">
                          <a:solidFill>
                            <a:schemeClr val="lt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1</a:t>
                      </a:r>
                      <a:endParaRPr lang="en-US" sz="1100" b="0" dirty="0">
                        <a:latin typeface="Verlag Light" pitchFamily="50" charset="0"/>
                      </a:endParaRPr>
                    </a:p>
                  </a:txBody>
                  <a:tcPr marT="34290" marB="34290" anchor="ctr">
                    <a:solidFill>
                      <a:srgbClr val="0090F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100" dirty="0">
                          <a:latin typeface="Verlag Light" pitchFamily="50" charset="0"/>
                        </a:rPr>
                        <a:t>Service Desk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100" b="0" i="0" u="none" strike="noStrike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in </a:t>
                      </a:r>
                      <a:r>
                        <a:rPr lang="fi-FI" sz="1100" b="0" i="0" u="none" strike="noStrike" kern="1200" dirty="0" err="1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English</a:t>
                      </a:r>
                      <a:endParaRPr lang="fi-FI" sz="1100" b="0" i="0" u="none" strike="noStrike" kern="1200" dirty="0">
                        <a:solidFill>
                          <a:schemeClr val="tx1"/>
                        </a:solidFill>
                        <a:latin typeface="Verlag Light" pitchFamily="50" charset="0"/>
                        <a:ea typeface="+mn-ea"/>
                        <a:cs typeface="+mn-cs"/>
                      </a:endParaRP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100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+358</a:t>
                      </a:r>
                      <a:r>
                        <a:rPr lang="fi-FI" sz="1100" kern="1200" baseline="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100" b="0" i="0" u="none" strike="noStrike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10 260 96</a:t>
                      </a:r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690">
                <a:tc vMerge="1">
                  <a:txBody>
                    <a:bodyPr/>
                    <a:lstStyle/>
                    <a:p>
                      <a:endParaRPr lang="en-US" sz="1100" b="0" dirty="0"/>
                    </a:p>
                  </a:txBody>
                  <a:tcPr marT="34290" marB="34290" anchor="ctr">
                    <a:solidFill>
                      <a:srgbClr val="0090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100" b="0" i="0" u="none" strike="noStrike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in </a:t>
                      </a:r>
                      <a:r>
                        <a:rPr lang="en-US" sz="1100" b="0" i="0" u="none" strike="noStrike" kern="1200" noProof="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Finnish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100" b="0" i="0" u="none" strike="noStrike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+358 10 804 400</a:t>
                      </a:r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7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Verlag XLight" pitchFamily="50" charset="0"/>
                        </a:rPr>
                        <a:t>Level 2</a:t>
                      </a:r>
                    </a:p>
                  </a:txBody>
                  <a:tcPr marT="34290" marB="34290" anchor="ctr">
                    <a:solidFill>
                      <a:srgbClr val="0090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Verlag Light" pitchFamily="50" charset="0"/>
                          <a:ea typeface="+mn-ea"/>
                          <a:cs typeface="+mn-cs"/>
                        </a:rPr>
                        <a:t>Cyber Security and Service Operations Center (</a:t>
                      </a:r>
                      <a:r>
                        <a:rPr lang="en-US" sz="1100" kern="1200" dirty="0" err="1">
                          <a:solidFill>
                            <a:schemeClr val="dk1"/>
                          </a:solidFill>
                          <a:effectLst/>
                          <a:latin typeface="Verlag Light" pitchFamily="50" charset="0"/>
                          <a:ea typeface="+mn-ea"/>
                          <a:cs typeface="+mn-cs"/>
                        </a:rPr>
                        <a:t>cSOC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Verlag Light" pitchFamily="50" charset="0"/>
                          <a:ea typeface="+mn-ea"/>
                          <a:cs typeface="+mn-cs"/>
                        </a:rPr>
                        <a:t>) via Service Desk </a:t>
                      </a:r>
                      <a:endParaRPr lang="en-US" sz="1100" dirty="0">
                        <a:latin typeface="Verlag Light" pitchFamily="50" charset="0"/>
                      </a:endParaRP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latin typeface="Verlag Light" pitchFamily="50" charset="0"/>
                        </a:rPr>
                        <a:t>cSOC</a:t>
                      </a:r>
                      <a:endParaRPr lang="en-US" sz="1100" dirty="0">
                        <a:latin typeface="Verlag Light" pitchFamily="50" charset="0"/>
                      </a:endParaRP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aseline="0" dirty="0"/>
                        <a:t> </a:t>
                      </a:r>
                      <a:endParaRPr lang="en-GB" sz="1100" dirty="0"/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Level </a:t>
                      </a:r>
                      <a:r>
                        <a:rPr lang="en-US" sz="1100" b="0" kern="1200" baseline="0" dirty="0">
                          <a:solidFill>
                            <a:schemeClr val="lt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3</a:t>
                      </a:r>
                      <a:endParaRPr lang="en-US" sz="1100" b="0" dirty="0">
                        <a:latin typeface="Verlag Light" pitchFamily="50" charset="0"/>
                      </a:endParaRPr>
                    </a:p>
                  </a:txBody>
                  <a:tcPr marT="34290" marB="34290" anchor="ctr">
                    <a:solidFill>
                      <a:srgbClr val="0090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Verlag Light" pitchFamily="50" charset="0"/>
                        </a:rPr>
                        <a:t>Head of Department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Verlag Light" pitchFamily="50" charset="0"/>
                        </a:rPr>
                        <a:t>Mr. Mikko </a:t>
                      </a:r>
                      <a:r>
                        <a:rPr lang="en-US" sz="1100" dirty="0" err="1">
                          <a:latin typeface="Verlag Light" pitchFamily="50" charset="0"/>
                        </a:rPr>
                        <a:t>Pomell</a:t>
                      </a:r>
                      <a:endParaRPr lang="en-US" sz="1100" dirty="0">
                        <a:latin typeface="Verlag Light" pitchFamily="50" charset="0"/>
                      </a:endParaRP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E9A5A6A-3022-49C2-82D5-84D3F3BD5A06}"/>
              </a:ext>
            </a:extLst>
          </p:cNvPr>
          <p:cNvSpPr txBox="1"/>
          <p:nvPr/>
        </p:nvSpPr>
        <p:spPr>
          <a:xfrm>
            <a:off x="5544000" y="3795886"/>
            <a:ext cx="3096344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Verlag Light" pitchFamily="50" charset="0"/>
              </a:rPr>
              <a:t>Escalations always through </a:t>
            </a:r>
          </a:p>
          <a:p>
            <a:pPr algn="ctr"/>
            <a:r>
              <a:rPr lang="en-US" sz="1100" b="1" dirty="0">
                <a:latin typeface="Verlag Light" pitchFamily="50" charset="0"/>
              </a:rPr>
              <a:t>and only through Level 1</a:t>
            </a:r>
          </a:p>
        </p:txBody>
      </p:sp>
    </p:spTree>
    <p:extLst>
      <p:ext uri="{BB962C8B-B14F-4D97-AF65-F5344CB8AC3E}">
        <p14:creationId xmlns:p14="http://schemas.microsoft.com/office/powerpoint/2010/main" val="2314056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Verlag Bold" pitchFamily="50" charset="0"/>
              </a:rPr>
              <a:t>Billing</a:t>
            </a:r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504648"/>
              </p:ext>
            </p:extLst>
          </p:nvPr>
        </p:nvGraphicFramePr>
        <p:xfrm>
          <a:off x="395536" y="2065577"/>
          <a:ext cx="8537471" cy="1455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87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0060">
                <a:tc gridSpan="5">
                  <a:txBody>
                    <a:bodyPr/>
                    <a:lstStyle/>
                    <a:p>
                      <a:r>
                        <a:rPr lang="en-US" sz="1400" noProof="0" dirty="0">
                          <a:latin typeface="Verlag Light" pitchFamily="50" charset="0"/>
                        </a:rPr>
                        <a:t>Escalation</a:t>
                      </a:r>
                      <a:r>
                        <a:rPr lang="en-US" sz="1400" dirty="0">
                          <a:latin typeface="Verlag Light" pitchFamily="50" charset="0"/>
                        </a:rPr>
                        <a:t>: </a:t>
                      </a:r>
                    </a:p>
                    <a:p>
                      <a:r>
                        <a:rPr lang="en-US" sz="1400" dirty="0">
                          <a:latin typeface="Verlag Light" pitchFamily="50" charset="0"/>
                        </a:rPr>
                        <a:t>Billing</a:t>
                      </a:r>
                      <a:r>
                        <a:rPr lang="en-US" sz="1400" baseline="0" dirty="0">
                          <a:latin typeface="Verlag Light" pitchFamily="50" charset="0"/>
                        </a:rPr>
                        <a:t> enquires</a:t>
                      </a:r>
                      <a:endParaRPr lang="en-US" sz="1400" dirty="0">
                        <a:latin typeface="Verlag Light" pitchFamily="50" charset="0"/>
                      </a:endParaRPr>
                    </a:p>
                  </a:txBody>
                  <a:tcPr marT="34290" marB="3429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100" b="0" kern="1200" dirty="0">
                          <a:solidFill>
                            <a:schemeClr val="lt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Level</a:t>
                      </a:r>
                      <a:r>
                        <a:rPr lang="en-US" sz="1100" b="0" kern="1200" baseline="0" dirty="0">
                          <a:solidFill>
                            <a:schemeClr val="lt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1</a:t>
                      </a:r>
                      <a:endParaRPr lang="en-US" sz="1100" b="0" dirty="0">
                        <a:latin typeface="Verlag Light" pitchFamily="50" charset="0"/>
                      </a:endParaRPr>
                    </a:p>
                  </a:txBody>
                  <a:tcPr marT="34290" marB="34290" anchor="ctr">
                    <a:solidFill>
                      <a:srgbClr val="0090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Verlag Light" pitchFamily="50" charset="0"/>
                        </a:rPr>
                        <a:t>Carrier Services Billing (CSB)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n-NO" sz="1100" kern="1200" dirty="0">
                          <a:solidFill>
                            <a:schemeClr val="dk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Mon – Fri 8 am – 4 pm GMT+2</a:t>
                      </a:r>
                    </a:p>
                  </a:txBody>
                  <a:tcPr marT="34290" marB="3429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  <a:hlinkClick r:id="rId2"/>
                        </a:rPr>
                        <a:t>csb@elisa.fi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34290" marB="34290"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200" dirty="0">
                        <a:solidFill>
                          <a:schemeClr val="tx1"/>
                        </a:solidFill>
                        <a:latin typeface="Verlag Light" pitchFamily="50" charset="0"/>
                        <a:ea typeface="+mn-ea"/>
                        <a:cs typeface="+mn-cs"/>
                      </a:endParaRPr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Level</a:t>
                      </a:r>
                      <a:r>
                        <a:rPr lang="en-US" sz="1100" b="0" kern="1200" baseline="0" dirty="0">
                          <a:solidFill>
                            <a:schemeClr val="lt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 2</a:t>
                      </a:r>
                      <a:endParaRPr lang="en-US" sz="1100" b="0" dirty="0">
                        <a:latin typeface="Verlag Light" pitchFamily="50" charset="0"/>
                      </a:endParaRPr>
                    </a:p>
                  </a:txBody>
                  <a:tcPr marT="34290" marB="34290" anchor="ctr">
                    <a:solidFill>
                      <a:srgbClr val="0090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Verlag Light" pitchFamily="50" charset="0"/>
                        </a:rPr>
                        <a:t>CSB Manager 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Verlag Light" pitchFamily="50" charset="0"/>
                        </a:rPr>
                        <a:t>Mr. Eero Avellan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Level </a:t>
                      </a:r>
                      <a:r>
                        <a:rPr lang="en-US" sz="1100" b="0" kern="1200" baseline="0" dirty="0">
                          <a:solidFill>
                            <a:schemeClr val="lt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3</a:t>
                      </a:r>
                      <a:endParaRPr lang="en-US" sz="1100" b="0" dirty="0">
                        <a:latin typeface="Verlag Light" pitchFamily="50" charset="0"/>
                      </a:endParaRPr>
                    </a:p>
                  </a:txBody>
                  <a:tcPr marT="34290" marB="34290" anchor="ctr">
                    <a:solidFill>
                      <a:srgbClr val="0090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Verlag Light" pitchFamily="50" charset="0"/>
                        </a:rPr>
                        <a:t>Team Manager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Verlag Light" pitchFamily="50" charset="0"/>
                        </a:rPr>
                        <a:t>Mr. Jari Simpanen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aseline="0" dirty="0"/>
                        <a:t> </a:t>
                      </a:r>
                      <a:endParaRPr lang="en-US" sz="1100" dirty="0"/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6F9B2C6-4184-45A2-812E-29C89E4F5ED7}"/>
              </a:ext>
            </a:extLst>
          </p:cNvPr>
          <p:cNvSpPr txBox="1"/>
          <p:nvPr/>
        </p:nvSpPr>
        <p:spPr>
          <a:xfrm>
            <a:off x="5544000" y="3024000"/>
            <a:ext cx="3096344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Verlag Light" pitchFamily="50" charset="0"/>
              </a:rPr>
              <a:t>Escalations always through </a:t>
            </a:r>
          </a:p>
          <a:p>
            <a:pPr algn="ctr"/>
            <a:r>
              <a:rPr lang="en-US" sz="1100" b="1" dirty="0">
                <a:latin typeface="Verlag Light" pitchFamily="50" charset="0"/>
              </a:rPr>
              <a:t>and only through Level 1</a:t>
            </a:r>
          </a:p>
        </p:txBody>
      </p:sp>
      <p:graphicFrame>
        <p:nvGraphicFramePr>
          <p:cNvPr id="6" name="Taulukko 4">
            <a:extLst>
              <a:ext uri="{FF2B5EF4-FFF2-40B4-BE49-F238E27FC236}">
                <a16:creationId xmlns:a16="http://schemas.microsoft.com/office/drawing/2014/main" id="{12C62BD8-93EB-49F8-A54C-8002F5A72E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9092292"/>
              </p:ext>
            </p:extLst>
          </p:nvPr>
        </p:nvGraphicFramePr>
        <p:xfrm>
          <a:off x="395536" y="1059582"/>
          <a:ext cx="8537471" cy="89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40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0060">
                <a:tc gridSpan="4">
                  <a:txBody>
                    <a:bodyPr/>
                    <a:lstStyle/>
                    <a:p>
                      <a:r>
                        <a:rPr lang="en-US" sz="1400" noProof="0" dirty="0">
                          <a:latin typeface="Verlag Light" pitchFamily="50" charset="0"/>
                        </a:rPr>
                        <a:t>Standard communication</a:t>
                      </a:r>
                      <a:r>
                        <a:rPr lang="en-US" sz="1400" dirty="0">
                          <a:latin typeface="Verlag Light" pitchFamily="50" charset="0"/>
                        </a:rPr>
                        <a:t> channel: </a:t>
                      </a:r>
                    </a:p>
                    <a:p>
                      <a:r>
                        <a:rPr lang="en-US" sz="1400" dirty="0">
                          <a:latin typeface="Verlag Light" pitchFamily="50" charset="0"/>
                        </a:rPr>
                        <a:t>Billing</a:t>
                      </a:r>
                      <a:r>
                        <a:rPr lang="en-US" sz="1400" baseline="0" dirty="0">
                          <a:latin typeface="Verlag Light" pitchFamily="50" charset="0"/>
                        </a:rPr>
                        <a:t> enquires</a:t>
                      </a:r>
                      <a:endParaRPr lang="en-US" sz="1400" dirty="0">
                        <a:latin typeface="Verlag Light" pitchFamily="50" charset="0"/>
                      </a:endParaRPr>
                    </a:p>
                  </a:txBody>
                  <a:tcPr marT="34290" marB="3429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endParaRPr lang="en-US" sz="1100" b="0" dirty="0">
                        <a:latin typeface="Verlag Light" pitchFamily="50" charset="0"/>
                      </a:endParaRPr>
                    </a:p>
                  </a:txBody>
                  <a:tcPr marT="34290" marB="34290" anchor="ctr">
                    <a:solidFill>
                      <a:srgbClr val="0090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Verlag Light" pitchFamily="50" charset="0"/>
                        </a:rPr>
                        <a:t>Carrier Services Billing (CSB)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n-NO" sz="1100" kern="1200" dirty="0">
                          <a:solidFill>
                            <a:schemeClr val="dk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Mon – Fri 8 am – 4 pm GMT+2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  <a:hlinkClick r:id="rId2"/>
                        </a:rPr>
                        <a:t>csb@elisa.fi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Verlag Light" pitchFamily="50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42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Verlag Bold" pitchFamily="50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485892278"/>
      </p:ext>
    </p:extLst>
  </p:cSld>
  <p:clrMapOvr>
    <a:masterClrMapping/>
  </p:clrMapOvr>
</p:sld>
</file>

<file path=ppt/theme/theme1.xml><?xml version="1.0" encoding="utf-8"?>
<a:theme xmlns:a="http://schemas.openxmlformats.org/drawingml/2006/main" name="elisa">
  <a:themeElements>
    <a:clrScheme name="Elisa">
      <a:dk1>
        <a:srgbClr val="000000"/>
      </a:dk1>
      <a:lt1>
        <a:srgbClr val="FFFFFF"/>
      </a:lt1>
      <a:dk2>
        <a:srgbClr val="404041"/>
      </a:dk2>
      <a:lt2>
        <a:srgbClr val="F5F5F5"/>
      </a:lt2>
      <a:accent1>
        <a:srgbClr val="0019AF"/>
      </a:accent1>
      <a:accent2>
        <a:srgbClr val="FCAF17"/>
      </a:accent2>
      <a:accent3>
        <a:srgbClr val="FF6400"/>
      </a:accent3>
      <a:accent4>
        <a:srgbClr val="00A950"/>
      </a:accent4>
      <a:accent5>
        <a:srgbClr val="AAE0FA"/>
      </a:accent5>
      <a:accent6>
        <a:srgbClr val="00BAF2"/>
      </a:accent6>
      <a:hlink>
        <a:srgbClr val="0019AF"/>
      </a:hlink>
      <a:folHlink>
        <a:srgbClr val="FF6400"/>
      </a:folHlink>
    </a:clrScheme>
    <a:fontScheme name="Elisa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valkoinen_laaja_en.potx" id="{DDDDB958-4079-41F5-A785-173E89A65DC4}" vid="{21EEC164-9A82-4ABD-98FA-E64D38216D13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821</TotalTime>
  <Words>325</Words>
  <Application>Microsoft Office PowerPoint</Application>
  <PresentationFormat>On-screen Show (16:9)</PresentationFormat>
  <Paragraphs>77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Verlag Bold</vt:lpstr>
      <vt:lpstr>Verlag Light</vt:lpstr>
      <vt:lpstr>Verlag XLight</vt:lpstr>
      <vt:lpstr>elisa</vt:lpstr>
      <vt:lpstr>  Elisa Carrier Services  General escalations for Elisa operator products </vt:lpstr>
      <vt:lpstr>Ordering and Delivery</vt:lpstr>
      <vt:lpstr>Service Management</vt:lpstr>
      <vt:lpstr>Billing</vt:lpstr>
      <vt:lpstr>Thank you!</vt:lpstr>
    </vt:vector>
  </TitlesOfParts>
  <Company>Elisa Oyj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Elisa Escalation</dc:title>
  <dc:creator>Lyytikäinen Jani</dc:creator>
  <cp:lastModifiedBy>Oksanen Sari</cp:lastModifiedBy>
  <cp:revision>61</cp:revision>
  <cp:lastPrinted>2013-05-28T11:57:15Z</cp:lastPrinted>
  <dcterms:created xsi:type="dcterms:W3CDTF">2014-10-30T07:05:20Z</dcterms:created>
  <dcterms:modified xsi:type="dcterms:W3CDTF">2022-05-13T07:21:38Z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354.37.05.006</vt:lpwstr>
  </property>
  <property fmtid="{D5CDD505-2E9C-101B-9397-08002B2CF9AE}" pid="3" name="dvColorBullets">
    <vt:lpwstr>1</vt:lpwstr>
  </property>
  <property fmtid="{D5CDD505-2E9C-101B-9397-08002B2CF9AE}" pid="4" name="dvSaved">
    <vt:lpwstr>1</vt:lpwstr>
  </property>
  <property fmtid="{D5CDD505-2E9C-101B-9397-08002B2CF9AE}" pid="5" name="dvLanguage">
    <vt:lpwstr>2057</vt:lpwstr>
  </property>
  <property fmtid="{D5CDD505-2E9C-101B-9397-08002B2CF9AE}" pid="6" name="dvTemplate">
    <vt:lpwstr>valkoinen_laaja_en.potx</vt:lpwstr>
  </property>
  <property fmtid="{D5CDD505-2E9C-101B-9397-08002B2CF9AE}" pid="7" name="dvDefinition">
    <vt:lpwstr>22 (dd_default.xml)</vt:lpwstr>
  </property>
  <property fmtid="{D5CDD505-2E9C-101B-9397-08002B2CF9AE}" pid="8" name="dvDefinitionID">
    <vt:lpwstr>22</vt:lpwstr>
  </property>
  <property fmtid="{D5CDD505-2E9C-101B-9397-08002B2CF9AE}" pid="9" name="dvContentFile">
    <vt:lpwstr>dd_default.xml</vt:lpwstr>
  </property>
  <property fmtid="{D5CDD505-2E9C-101B-9397-08002B2CF9AE}" pid="10" name="dvGlobalVerID">
    <vt:lpwstr>354.90.05.015</vt:lpwstr>
  </property>
  <property fmtid="{D5CDD505-2E9C-101B-9397-08002B2CF9AE}" pid="11" name="dvDefinitionVersion">
    <vt:lpwstr>6.0 / 30.10.2014</vt:lpwstr>
  </property>
  <property fmtid="{D5CDD505-2E9C-101B-9397-08002B2CF9AE}" pid="12" name="filename">
    <vt:lpwstr>false</vt:lpwstr>
  </property>
  <property fmtid="{D5CDD505-2E9C-101B-9397-08002B2CF9AE}" pid="13" name="filenameandpath">
    <vt:lpwstr>false</vt:lpwstr>
  </property>
  <property fmtid="{D5CDD505-2E9C-101B-9397-08002B2CF9AE}" pid="14" name="dvPagenumberExist">
    <vt:lpwstr>1</vt:lpwstr>
  </property>
  <property fmtid="{D5CDD505-2E9C-101B-9397-08002B2CF9AE}" pid="15" name="dvAuthorExist">
    <vt:lpwstr>1</vt:lpwstr>
  </property>
  <property fmtid="{D5CDD505-2E9C-101B-9397-08002B2CF9AE}" pid="16" name="dvDateExist">
    <vt:lpwstr>-1</vt:lpwstr>
  </property>
  <property fmtid="{D5CDD505-2E9C-101B-9397-08002B2CF9AE}" pid="17" name="dvSavepath">
    <vt:lpwstr/>
  </property>
  <property fmtid="{D5CDD505-2E9C-101B-9397-08002B2CF9AE}" pid="18" name="dvUsed">
    <vt:lpwstr>1</vt:lpwstr>
  </property>
  <property fmtid="{D5CDD505-2E9C-101B-9397-08002B2CF9AE}" pid="19" name="dvSecurity">
    <vt:lpwstr>Confidential</vt:lpwstr>
  </property>
  <property fmtid="{D5CDD505-2E9C-101B-9397-08002B2CF9AE}" pid="20" name="dvCompany">
    <vt:lpwstr>EOYJ</vt:lpwstr>
  </property>
  <property fmtid="{D5CDD505-2E9C-101B-9397-08002B2CF9AE}" pid="21" name="dvSite">
    <vt:lpwstr/>
  </property>
  <property fmtid="{D5CDD505-2E9C-101B-9397-08002B2CF9AE}" pid="22" name="dvNumbering">
    <vt:lpwstr>0</vt:lpwstr>
  </property>
  <property fmtid="{D5CDD505-2E9C-101B-9397-08002B2CF9AE}" pid="23" name="dvDUname">
    <vt:lpwstr/>
  </property>
  <property fmtid="{D5CDD505-2E9C-101B-9397-08002B2CF9AE}" pid="24" name="dvDUdepartment">
    <vt:lpwstr/>
  </property>
  <property fmtid="{D5CDD505-2E9C-101B-9397-08002B2CF9AE}" pid="25" name="dvLogoExist">
    <vt:lpwstr>0</vt:lpwstr>
  </property>
  <property fmtid="{D5CDD505-2E9C-101B-9397-08002B2CF9AE}" pid="26" name="dvCurrentlogo">
    <vt:lpwstr/>
  </property>
  <property fmtid="{D5CDD505-2E9C-101B-9397-08002B2CF9AE}" pid="27" name="MSIP_Label_1c80e924-d4d1-40e8-a878-8c974d0cea56_Enabled">
    <vt:lpwstr>true</vt:lpwstr>
  </property>
  <property fmtid="{D5CDD505-2E9C-101B-9397-08002B2CF9AE}" pid="28" name="MSIP_Label_1c80e924-d4d1-40e8-a878-8c974d0cea56_SetDate">
    <vt:lpwstr>2022-05-13T07:21:21Z</vt:lpwstr>
  </property>
  <property fmtid="{D5CDD505-2E9C-101B-9397-08002B2CF9AE}" pid="29" name="MSIP_Label_1c80e924-d4d1-40e8-a878-8c974d0cea56_Method">
    <vt:lpwstr>Privileged</vt:lpwstr>
  </property>
  <property fmtid="{D5CDD505-2E9C-101B-9397-08002B2CF9AE}" pid="30" name="MSIP_Label_1c80e924-d4d1-40e8-a878-8c974d0cea56_Name">
    <vt:lpwstr>1c80e924-d4d1-40e8-a878-8c974d0cea56</vt:lpwstr>
  </property>
  <property fmtid="{D5CDD505-2E9C-101B-9397-08002B2CF9AE}" pid="31" name="MSIP_Label_1c80e924-d4d1-40e8-a878-8c974d0cea56_SiteId">
    <vt:lpwstr>bc70102e-bcef-408c-8acb-2ab01f1517ab</vt:lpwstr>
  </property>
  <property fmtid="{D5CDD505-2E9C-101B-9397-08002B2CF9AE}" pid="32" name="MSIP_Label_1c80e924-d4d1-40e8-a878-8c974d0cea56_ActionId">
    <vt:lpwstr>d7245027-4950-4002-a13a-c0076ba91c66</vt:lpwstr>
  </property>
  <property fmtid="{D5CDD505-2E9C-101B-9397-08002B2CF9AE}" pid="33" name="MSIP_Label_1c80e924-d4d1-40e8-a878-8c974d0cea56_ContentBits">
    <vt:lpwstr>2</vt:lpwstr>
  </property>
</Properties>
</file>